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4" r:id="rId2"/>
    <p:sldId id="275" r:id="rId3"/>
    <p:sldId id="281" r:id="rId4"/>
  </p:sldIdLst>
  <p:sldSz cx="7112000" cy="533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2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2395"/>
    <a:srgbClr val="060E9F"/>
    <a:srgbClr val="060FA5"/>
    <a:srgbClr val="FFB400"/>
    <a:srgbClr val="41BCD7"/>
    <a:srgbClr val="EA6000"/>
    <a:srgbClr val="654EA0"/>
    <a:srgbClr val="665496"/>
    <a:srgbClr val="53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 autoAdjust="0"/>
    <p:restoredTop sz="94728"/>
  </p:normalViewPr>
  <p:slideViewPr>
    <p:cSldViewPr snapToGrid="0">
      <p:cViewPr varScale="1">
        <p:scale>
          <a:sx n="106" d="100"/>
          <a:sy n="106" d="100"/>
        </p:scale>
        <p:origin x="960" y="78"/>
      </p:cViewPr>
      <p:guideLst>
        <p:guide orient="horz" pos="1680"/>
        <p:guide pos="2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66832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533847" y="1653545"/>
            <a:ext cx="6050281" cy="11201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067697" y="2987045"/>
            <a:ext cx="4982586" cy="13335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86500" y="362239"/>
            <a:ext cx="5144977" cy="6369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half" idx="1"/>
          </p:nvPr>
        </p:nvSpPr>
        <p:spPr>
          <a:xfrm>
            <a:off x="750345" y="1789214"/>
            <a:ext cx="5617287" cy="26073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986500" y="362239"/>
            <a:ext cx="5144977" cy="6369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750345" y="1789214"/>
            <a:ext cx="5617287" cy="26073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986500" y="362239"/>
            <a:ext cx="5144977" cy="6369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1098111" y="1515642"/>
            <a:ext cx="2632038" cy="26803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41" b="0">
                <a:latin typeface="Tahoma"/>
                <a:ea typeface="Tahoma"/>
                <a:cs typeface="Tahoma"/>
                <a:sym typeface="Tahoma"/>
              </a:defRPr>
            </a:lvl1pPr>
            <a:lvl2pPr>
              <a:defRPr sz="941" b="0">
                <a:latin typeface="Tahoma"/>
                <a:ea typeface="Tahoma"/>
                <a:cs typeface="Tahoma"/>
                <a:sym typeface="Tahoma"/>
              </a:defRPr>
            </a:lvl2pPr>
            <a:lvl3pPr>
              <a:defRPr sz="941" b="0">
                <a:latin typeface="Tahoma"/>
                <a:ea typeface="Tahoma"/>
                <a:cs typeface="Tahoma"/>
                <a:sym typeface="Tahoma"/>
              </a:defRPr>
            </a:lvl3pPr>
            <a:lvl4pPr>
              <a:defRPr sz="941" b="0">
                <a:latin typeface="Tahoma"/>
                <a:ea typeface="Tahoma"/>
                <a:cs typeface="Tahoma"/>
                <a:sym typeface="Tahoma"/>
              </a:defRPr>
            </a:lvl4pPr>
            <a:lvl5pPr>
              <a:defRPr sz="941" b="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986500" y="362239"/>
            <a:ext cx="5144977" cy="63690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" y="6"/>
            <a:ext cx="7115310" cy="5328043"/>
          </a:xfrm>
          <a:prstGeom prst="rect">
            <a:avLst/>
          </a:prstGeom>
          <a:solidFill>
            <a:srgbClr val="051C9F"/>
          </a:solidFill>
          <a:ln w="12700">
            <a:miter lim="400000"/>
          </a:ln>
        </p:spPr>
        <p:txBody>
          <a:bodyPr lIns="43030" rIns="43030"/>
          <a:lstStyle/>
          <a:p>
            <a:endParaRPr sz="1694"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55600" y="213607"/>
            <a:ext cx="6400800" cy="1030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355600" y="1244600"/>
            <a:ext cx="6400800" cy="408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470331" y="4960626"/>
            <a:ext cx="291748" cy="2769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ransition spd="med"/>
  <p:txStyles>
    <p:titleStyle>
      <a:lvl1pPr marL="0" marR="0" indent="0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8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215130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8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430262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8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645391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8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860520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8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1075651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8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1290781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8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1505911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8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1721042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8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1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30262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1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860520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1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290781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1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721042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1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151301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1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581562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1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011822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1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442082" algn="l" defTabSz="86052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12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8605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215130" algn="r" defTabSz="8605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430262" algn="r" defTabSz="8605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645391" algn="r" defTabSz="8605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860520" algn="r" defTabSz="8605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1075651" algn="r" defTabSz="8605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1290781" algn="r" defTabSz="8605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1505911" algn="r" defTabSz="8605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1721042" algn="r" defTabSz="86052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9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5" y="150986"/>
            <a:ext cx="1276617" cy="1694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74" y="1500056"/>
            <a:ext cx="3605155" cy="23794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5192" y="230663"/>
            <a:ext cx="1692998" cy="77490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rebuchet MS"/>
            </a:endParaRPr>
          </a:p>
        </p:txBody>
      </p:sp>
      <p:sp>
        <p:nvSpPr>
          <p:cNvPr id="12" name="Shape 89">
            <a:extLst>
              <a:ext uri="{FF2B5EF4-FFF2-40B4-BE49-F238E27FC236}">
                <a16:creationId xmlns:a16="http://schemas.microsoft.com/office/drawing/2014/main" id="{5AC80ABF-850A-4E1F-86D7-16D12D516427}"/>
              </a:ext>
            </a:extLst>
          </p:cNvPr>
          <p:cNvSpPr/>
          <p:nvPr/>
        </p:nvSpPr>
        <p:spPr>
          <a:xfrm>
            <a:off x="1611516" y="230663"/>
            <a:ext cx="3367890" cy="1120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2900" b="1">
                <a:solidFill>
                  <a:srgbClr val="061B9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3639" dirty="0" smtClean="0">
                <a:solidFill>
                  <a:srgbClr val="002395"/>
                </a:solidFill>
              </a:rPr>
              <a:t>РГПУ им. </a:t>
            </a:r>
          </a:p>
          <a:p>
            <a:pPr algn="ctr"/>
            <a:r>
              <a:rPr lang="ru-RU" sz="3639" dirty="0" err="1" smtClean="0">
                <a:solidFill>
                  <a:srgbClr val="002395"/>
                </a:solidFill>
              </a:rPr>
              <a:t>А.И.Герцена</a:t>
            </a:r>
            <a:endParaRPr sz="3639" dirty="0">
              <a:solidFill>
                <a:srgbClr val="002395"/>
              </a:solidFill>
            </a:endParaRPr>
          </a:p>
        </p:txBody>
      </p:sp>
      <p:sp>
        <p:nvSpPr>
          <p:cNvPr id="6" name="Shape 89">
            <a:extLst>
              <a:ext uri="{FF2B5EF4-FFF2-40B4-BE49-F238E27FC236}">
                <a16:creationId xmlns:a16="http://schemas.microsoft.com/office/drawing/2014/main" id="{5AC80ABF-850A-4E1F-86D7-16D12D516427}"/>
              </a:ext>
            </a:extLst>
          </p:cNvPr>
          <p:cNvSpPr/>
          <p:nvPr/>
        </p:nvSpPr>
        <p:spPr>
          <a:xfrm>
            <a:off x="0" y="3856672"/>
            <a:ext cx="3820563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defRPr sz="2900" b="1">
                <a:solidFill>
                  <a:srgbClr val="061B9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sz="2400" dirty="0" smtClean="0">
                <a:solidFill>
                  <a:srgbClr val="002395"/>
                </a:solidFill>
              </a:rPr>
              <a:t>Институт дефектологического образования и реабилитации</a:t>
            </a:r>
            <a:endParaRPr sz="2400" dirty="0">
              <a:solidFill>
                <a:srgbClr val="002395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/>
          <a:stretch/>
        </p:blipFill>
        <p:spPr>
          <a:xfrm>
            <a:off x="3668529" y="3177636"/>
            <a:ext cx="3340728" cy="202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56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5">
            <a:extLst>
              <a:ext uri="{FF2B5EF4-FFF2-40B4-BE49-F238E27FC236}">
                <a16:creationId xmlns:a16="http://schemas.microsoft.com/office/drawing/2014/main" id="{3F69D15C-C392-4BDA-96C8-237D1CC15959}"/>
              </a:ext>
            </a:extLst>
          </p:cNvPr>
          <p:cNvSpPr txBox="1">
            <a:spLocks/>
          </p:cNvSpPr>
          <p:nvPr/>
        </p:nvSpPr>
        <p:spPr>
          <a:xfrm>
            <a:off x="733801" y="167820"/>
            <a:ext cx="6123943" cy="88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5080" indent="0" algn="l" defTabSz="914400" rtl="0" latinLnBrk="0">
              <a:lnSpc>
                <a:spcPct val="14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ln>
                  <a:noFill/>
                </a:ln>
                <a:solidFill>
                  <a:srgbClr val="92939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2pPr>
            <a:lvl3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3pPr>
            <a:lvl4pPr marL="0" marR="0" indent="685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4pPr>
            <a:lvl5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5pPr>
            <a:lvl6pPr marL="0" marR="0" indent="11430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6pPr>
            <a:lvl7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7pPr>
            <a:lvl8pPr marL="0" marR="0" indent="1600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Trebuchet M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800" dirty="0" err="1" smtClean="0">
                <a:solidFill>
                  <a:srgbClr val="060E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Герценовская</a:t>
            </a:r>
            <a:r>
              <a:rPr lang="ru-RU" sz="2800" dirty="0" smtClean="0">
                <a:solidFill>
                  <a:srgbClr val="060E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дефектологическая школа: зарождение и продолжение традиций </a:t>
            </a:r>
            <a:endParaRPr lang="ru-RU" sz="2800" dirty="0">
              <a:solidFill>
                <a:srgbClr val="060E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3" name="Shape 86">
            <a:extLst>
              <a:ext uri="{FF2B5EF4-FFF2-40B4-BE49-F238E27FC236}">
                <a16:creationId xmlns:a16="http://schemas.microsoft.com/office/drawing/2014/main" id="{41C657FC-1A5D-4628-87B5-6D2837A955D7}"/>
              </a:ext>
            </a:extLst>
          </p:cNvPr>
          <p:cNvSpPr/>
          <p:nvPr/>
        </p:nvSpPr>
        <p:spPr>
          <a:xfrm>
            <a:off x="6740270" y="4922418"/>
            <a:ext cx="23494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24765">
              <a:defRPr sz="1500" b="1">
                <a:solidFill>
                  <a:srgbClr val="9293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10639-D62D-4FA8-8FA7-288409F0527D}"/>
              </a:ext>
            </a:extLst>
          </p:cNvPr>
          <p:cNvSpPr txBox="1"/>
          <p:nvPr/>
        </p:nvSpPr>
        <p:spPr>
          <a:xfrm>
            <a:off x="384468" y="1055723"/>
            <a:ext cx="6473276" cy="3337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0" tIns="67730" rIns="67730" bIns="67730" numCol="1" spcCol="38100" rtlCol="0" anchor="ctr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1806 г.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открытие первого в стране специального учебного заведения для лиц с ОВЗ, что ознаменовало собой зарождение отечественной практики специального образования и российской дефектологии как уникальной комплексной науки.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1918 г.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открытие первого в высшей школе страны дефектологического факультета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чем было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положено начало становлению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всей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отечественной практики кадрового обеспечения системы образования лиц с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ОВЗ.</a:t>
            </a:r>
          </a:p>
          <a:p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86">
            <a:extLst>
              <a:ext uri="{FF2B5EF4-FFF2-40B4-BE49-F238E27FC236}">
                <a16:creationId xmlns:a16="http://schemas.microsoft.com/office/drawing/2014/main" id="{E6F092E8-68B6-43AC-94A8-8BED9E1C1012}"/>
              </a:ext>
            </a:extLst>
          </p:cNvPr>
          <p:cNvSpPr/>
          <p:nvPr/>
        </p:nvSpPr>
        <p:spPr>
          <a:xfrm>
            <a:off x="329289" y="840279"/>
            <a:ext cx="3402500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24765">
              <a:defRPr sz="1500" b="1">
                <a:solidFill>
                  <a:srgbClr val="92939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7" r="20653" b="10919"/>
          <a:stretch/>
        </p:blipFill>
        <p:spPr>
          <a:xfrm>
            <a:off x="329289" y="303398"/>
            <a:ext cx="226032" cy="3245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4337"/>
            <a:ext cx="7132638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856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433" y="169844"/>
            <a:ext cx="6426629" cy="916234"/>
          </a:xfrm>
        </p:spPr>
        <p:txBody>
          <a:bodyPr>
            <a:noAutofit/>
          </a:bodyPr>
          <a:lstStyle/>
          <a:p>
            <a:pPr lvl="0" defTabSz="914400" hangingPunct="0">
              <a:lnSpc>
                <a:spcPct val="80000"/>
              </a:lnSpc>
            </a:pPr>
            <a:r>
              <a:rPr lang="ru-RU" sz="2800" dirty="0" err="1">
                <a:solidFill>
                  <a:srgbClr val="060E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Герценовская</a:t>
            </a:r>
            <a:r>
              <a:rPr lang="ru-RU" sz="2800" dirty="0">
                <a:solidFill>
                  <a:srgbClr val="060E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дефектологическая школа: зарождение и продолжение традиций </a:t>
            </a:r>
            <a:br>
              <a:rPr lang="ru-RU" sz="2800" dirty="0">
                <a:solidFill>
                  <a:srgbClr val="060E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77431" y="1119352"/>
            <a:ext cx="6167735" cy="2869324"/>
          </a:xfrm>
        </p:spPr>
        <p:txBody>
          <a:bodyPr/>
          <a:lstStyle/>
          <a:p>
            <a:pPr lvl="0" defTabSz="914400" hangingPunct="0"/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1929 г.</a:t>
            </a:r>
            <a:r>
              <a:rPr lang="ru-RU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открытие первой в стране кафедры тифлопедагогики, чьи выпускники являлись и являются кадровой основой функционирование системы образования и социальной реабилитации слепых и слабовидящих в России.</a:t>
            </a:r>
          </a:p>
          <a:p>
            <a:pPr lvl="0" defTabSz="914400" hangingPunct="0"/>
            <a:endParaRPr lang="ru-RU" sz="18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hangingPunct="0"/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 г.</a:t>
            </a:r>
            <a:r>
              <a:rPr lang="ru-RU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открытие первого в  стране Федерального ресурсного центра по развитию системы комплексного сопровождения детей с нарушением зрения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7" r="20653" b="10919"/>
          <a:stretch/>
        </p:blipFill>
        <p:spPr>
          <a:xfrm>
            <a:off x="329289" y="303398"/>
            <a:ext cx="226032" cy="3245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5159"/>
            <a:ext cx="7134075" cy="110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959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blurRad="38100" dist="19999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blurRad="38100" dist="19999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137</Words>
  <Application>Microsoft Office PowerPoint</Application>
  <PresentationFormat>Произвольный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Lucida Grande</vt:lpstr>
      <vt:lpstr>Tahoma</vt:lpstr>
      <vt:lpstr>Trebuchet MS</vt:lpstr>
      <vt:lpstr>White</vt:lpstr>
      <vt:lpstr>Презентация PowerPoint</vt:lpstr>
      <vt:lpstr>Презентация PowerPoint</vt:lpstr>
      <vt:lpstr>Герценовская дефектологическая школа: зарождение и продолжение традиций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блок</dc:title>
  <dc:creator>Тарапановы</dc:creator>
  <cp:lastModifiedBy>Кузина Наталья Юрьевна</cp:lastModifiedBy>
  <cp:revision>81</cp:revision>
  <dcterms:modified xsi:type="dcterms:W3CDTF">2018-09-19T11:17:41Z</dcterms:modified>
</cp:coreProperties>
</file>